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70" r:id="rId13"/>
    <p:sldId id="271" r:id="rId14"/>
    <p:sldId id="272" r:id="rId15"/>
    <p:sldId id="266" r:id="rId16"/>
    <p:sldId id="267" r:id="rId17"/>
    <p:sldId id="26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29E1D-FE92-48E0-9DF5-9D1BAB2888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6B3035-A52B-4EE7-9795-5C3FC400F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E4F07-F8D6-48C9-8967-767EBBC32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F958-EAAD-4679-B774-1FE8E878D0D3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6E0074-AE60-4358-9524-E53D374A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8F6511-929D-4199-8AF6-FFEE109DB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4532-CF60-49E5-BDB5-2A49353A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719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3F7FA8-79A8-4C51-A4BF-57B960B60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45F0AF-BB66-4791-A77B-2066EDDDD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E3652B-F323-4599-8AC8-DE817BE3C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F958-EAAD-4679-B774-1FE8E878D0D3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F040B1-BF51-4C6C-93D8-F8BCDBB4B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01E88-C826-429E-8EC9-AAFF8874C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4532-CF60-49E5-BDB5-2A49353A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39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7D6D73-2727-4BDE-84EC-D7A2FC7126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25E36C-C432-42CC-9A63-A0CF9ADAC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4CC852-C35B-44F2-BCA7-FF37F6053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F958-EAAD-4679-B774-1FE8E878D0D3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4476B5-7F6A-4083-BA92-760F1A867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8924C6-DB25-4E87-AF8C-4476CCAA6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4532-CF60-49E5-BDB5-2A49353A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784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AC83D-21AE-420D-9F78-6C8B9E2B0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77AC51-FAA8-45AA-8AFE-EBA6F4DC0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F9CB69-2F2B-4666-B281-36308DEC3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F958-EAAD-4679-B774-1FE8E878D0D3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D726C9-7854-479A-8486-0020C3FBF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61940A-904F-4F17-B8BE-B4C4966C7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4532-CF60-49E5-BDB5-2A49353A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568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D0773-D75C-4E22-8B36-84095EC1B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5B758F-BCD6-4CE7-85C9-A5BBE9ABA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E5E0C9-B338-40A4-A592-022677500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F958-EAAD-4679-B774-1FE8E878D0D3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71CB0E-8244-4EAA-90FE-8C3D80473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7C000D-165D-45A0-92A7-92ABF4FE4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4532-CF60-49E5-BDB5-2A49353A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103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4165A-5DFA-4412-918B-5809C7547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F7CBE0-BF92-42DD-9C56-8294339F0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5003D9-2695-4EA8-9664-80FE25B41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1ED252-D345-44EE-BDC2-C9B49B682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F958-EAAD-4679-B774-1FE8E878D0D3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69BA71-F119-46ED-B23A-9E3BDFBF2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B051C1-C802-4DDB-A939-2B8571C35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4532-CF60-49E5-BDB5-2A49353A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440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2BC34-7EAC-4BA2-9E68-687054F6E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AACED1-ED65-40F7-B134-E8E7A3617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A851A4-6742-4A4A-95EE-89B5B5C67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C8DD5F2-4DFB-4902-98FB-FDBF3070EC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D52E63-162C-4202-AC49-478ABEFFCF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67DB0-DC9C-44B3-B005-8B9AAF8F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F958-EAAD-4679-B774-1FE8E878D0D3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D52CDA-AD8F-40BE-B0EB-BB31CD22D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784AC12-173D-4442-BC43-DC68952D8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4532-CF60-49E5-BDB5-2A49353A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42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B93F90-7B7B-4A28-8EE6-92407EAB3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BF1920-BFAA-4B63-9451-B4AC68F6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F958-EAAD-4679-B774-1FE8E878D0D3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FD6119-DE73-41AA-BCC3-4F9D5EA13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D0B5C5-6069-441B-8493-BCF54321C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4532-CF60-49E5-BDB5-2A49353A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14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61EAD7E-5958-495D-8ABB-4105FF963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F958-EAAD-4679-B774-1FE8E878D0D3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17CEB3-4C8F-45DB-8CB1-E850EB3EA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965911-3305-4B3A-B0D1-0A08BE64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4532-CF60-49E5-BDB5-2A49353A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276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6DC41-4C74-4DD9-ADC3-387AEB2A1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5E0EB3-D0D3-439B-BFE3-8D1690378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17A00B-F2B8-48BD-A19B-A180F1520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3F6245-8033-4354-8D67-83D3877DB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F958-EAAD-4679-B774-1FE8E878D0D3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BC369B-6221-43D6-AF38-F71D720D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563D32-510E-43B9-A92D-1B09D9A6C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4532-CF60-49E5-BDB5-2A49353A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236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E6CA1-8C92-43C2-B8B9-C61FCABFB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5547922-564B-48BF-8277-27AE8B1258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A95ECE-5178-4761-ADC3-797E999729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F867D0-FE8B-4707-B45B-058D1D070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F958-EAAD-4679-B774-1FE8E878D0D3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7739E2-95A0-4F2A-A80F-9B83BEB91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2F8424-0912-4525-9671-70BDDDA6B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4532-CF60-49E5-BDB5-2A49353A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219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6F0A33-11F3-4C2E-90D7-597A107DD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CED809-8910-473C-B57E-DC4C37D3B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CCA64F-3959-4648-99A3-763FDE6F1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F958-EAAD-4679-B774-1FE8E878D0D3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751CFA-4973-4F72-9424-3EAF6CB8C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89A5D1-A3B7-4CEA-9EF5-AA40E1837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C4532-CF60-49E5-BDB5-2A49353A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17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g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lim.cs.msu.ru/index.php?id=86" TargetMode="External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istina.msu.ru/profile/maiorpa/" TargetMode="External"/><Relationship Id="rId13" Type="http://schemas.openxmlformats.org/officeDocument/2006/relationships/image" Target="../media/image38.png"/><Relationship Id="rId3" Type="http://schemas.openxmlformats.org/officeDocument/2006/relationships/hyperlink" Target="https://istina.msu.ru/profile/gol/" TargetMode="External"/><Relationship Id="rId7" Type="http://schemas.openxmlformats.org/officeDocument/2006/relationships/hyperlink" Target="https://istina.msu.ru/profile/gorbdan/" TargetMode="External"/><Relationship Id="rId12" Type="http://schemas.openxmlformats.org/officeDocument/2006/relationships/image" Target="../media/image3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11" Type="http://schemas.openxmlformats.org/officeDocument/2006/relationships/hyperlink" Target="mailto:alexeykolokolnikov@gmail.com" TargetMode="External"/><Relationship Id="rId5" Type="http://schemas.openxmlformats.org/officeDocument/2006/relationships/hyperlink" Target="https://istina.msu.ru/profile/Gandiken/" TargetMode="External"/><Relationship Id="rId10" Type="http://schemas.openxmlformats.org/officeDocument/2006/relationships/hyperlink" Target="https://istina.msu.ru/profile/alexeykolokolnikov/" TargetMode="External"/><Relationship Id="rId4" Type="http://schemas.openxmlformats.org/officeDocument/2006/relationships/image" Target="../media/image35.jpeg"/><Relationship Id="rId9" Type="http://schemas.openxmlformats.org/officeDocument/2006/relationships/hyperlink" Target="https://istina.msu.ru/profile/maiorpe/" TargetMode="External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https://istina.msu.ru/profile/mkhap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stina.msu.ru/profile/gol/" TargetMode="External"/><Relationship Id="rId5" Type="http://schemas.openxmlformats.org/officeDocument/2006/relationships/hyperlink" Target="https://istina.msu.ru/profile/nnpopova/" TargetMode="Externa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8B8110-1CA5-4F09-B6FE-D04A61A5A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985" y="1689653"/>
            <a:ext cx="9650028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Спецсеминар </a:t>
            </a:r>
            <a:br>
              <a:rPr lang="en-US" dirty="0"/>
            </a:br>
            <a:r>
              <a:rPr lang="en-US" dirty="0"/>
              <a:t>“</a:t>
            </a:r>
            <a:r>
              <a:rPr lang="ru-RU" dirty="0"/>
              <a:t>Индустриальная Математика</a:t>
            </a:r>
            <a:r>
              <a:rPr lang="en-US" dirty="0"/>
              <a:t>”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07B112-6108-4F36-A823-A25FB2FDC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647165"/>
            <a:ext cx="9144000" cy="1655762"/>
          </a:xfrm>
        </p:spPr>
        <p:txBody>
          <a:bodyPr/>
          <a:lstStyle/>
          <a:p>
            <a:r>
              <a:rPr lang="ru-RU" dirty="0"/>
              <a:t>Кафедра Вычислительных Методов</a:t>
            </a:r>
          </a:p>
          <a:p>
            <a:r>
              <a:rPr lang="ru-RU" dirty="0"/>
              <a:t>Лаборатория Индустриальной Математики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67B29D-DDE9-4B50-92F6-CCB455037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7" y="78069"/>
            <a:ext cx="1508717" cy="16115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3A7A12-2E48-463E-9BAE-FC723FAC2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968" y="47493"/>
            <a:ext cx="1992063" cy="16421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0058D3-E83A-4995-A88C-D5E7E72D1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231" y="89453"/>
            <a:ext cx="2057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47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4E7E6F-1A58-4057-AD31-01C5C56D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521" y="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Расчеты на неструктурированных сетках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4B41EB-E26A-4B95-BD60-10351D4F0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191" y="1395139"/>
            <a:ext cx="3324931" cy="3325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684983-DAA4-457A-8101-752CA9F32BD7}"/>
              </a:ext>
            </a:extLst>
          </p:cNvPr>
          <p:cNvSpPr txBox="1"/>
          <p:nvPr/>
        </p:nvSpPr>
        <p:spPr>
          <a:xfrm>
            <a:off x="1004486" y="5011946"/>
            <a:ext cx="3972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Пример неструктурированной треугольной сетки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00EC17-6B70-461E-81BF-8C8D44BDA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608" y="1325563"/>
            <a:ext cx="6035568" cy="33950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392F99-7465-4827-BB9C-A183421D4381}"/>
              </a:ext>
            </a:extLst>
          </p:cNvPr>
          <p:cNvSpPr txBox="1"/>
          <p:nvPr/>
        </p:nvSpPr>
        <p:spPr>
          <a:xfrm>
            <a:off x="6096000" y="5011946"/>
            <a:ext cx="4965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Пример расчета для уравнений мелкой воды на неструктурированной треугольной сетке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E727B-E58F-404B-8FEB-38B556BFC1C7}"/>
              </a:ext>
            </a:extLst>
          </p:cNvPr>
          <p:cNvSpPr txBox="1"/>
          <p:nvPr/>
        </p:nvSpPr>
        <p:spPr>
          <a:xfrm>
            <a:off x="2074414" y="6122504"/>
            <a:ext cx="8987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Задачи на неструктурированных сетках требуют </a:t>
            </a:r>
            <a:r>
              <a:rPr lang="ru-RU" b="1" dirty="0"/>
              <a:t>серьезных навыков программирования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2902305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4E7E6F-1A58-4057-AD31-01C5C56D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643" y="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Вычислительная океанология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A62F43-C539-5E49-9165-7D4CE613A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77" y="1853571"/>
            <a:ext cx="3950588" cy="35126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786C75-7172-DF45-B5A7-DD2195B7B71B}"/>
              </a:ext>
            </a:extLst>
          </p:cNvPr>
          <p:cNvSpPr txBox="1"/>
          <p:nvPr/>
        </p:nvSpPr>
        <p:spPr>
          <a:xfrm>
            <a:off x="5626432" y="1853571"/>
            <a:ext cx="5982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 2016 года в лаборатории индустриальной математики ведутся разработки новой математической модели динамики жидкости со свободной поверхностью. </a:t>
            </a:r>
          </a:p>
          <a:p>
            <a:r>
              <a:rPr lang="ru-RU" dirty="0"/>
              <a:t>Областью моделирования в задачах вычислительной океанологии могут быть как локальные акватории морей, так и весь мировой океан.  </a:t>
            </a:r>
          </a:p>
          <a:p>
            <a:endParaRPr lang="ru-RU" dirty="0"/>
          </a:p>
          <a:p>
            <a:r>
              <a:rPr lang="ru-RU" dirty="0"/>
              <a:t>Качественное моделирование динамики жидкости больших акваторий накладывает серьезные требования к математической модели и необходимость написания эффективно распараллеленных программ, работающих на суперкомпьютерах.</a:t>
            </a:r>
          </a:p>
        </p:txBody>
      </p:sp>
    </p:spTree>
    <p:extLst>
      <p:ext uri="{BB962C8B-B14F-4D97-AF65-F5344CB8AC3E}">
        <p14:creationId xmlns:p14="http://schemas.microsoft.com/office/powerpoint/2010/main" val="4186696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4E7E6F-1A58-4057-AD31-01C5C56D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521" y="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Лабораторные эксперименты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2CA148-0B7A-2146-BC7B-F89C6E6B3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79" y="1325563"/>
            <a:ext cx="4282881" cy="19709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256EAE-EE95-5748-BBAE-4EA207D96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40" y="4409123"/>
            <a:ext cx="6629400" cy="1104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5228EF-2964-5046-862B-DC3275D991BC}"/>
              </a:ext>
            </a:extLst>
          </p:cNvPr>
          <p:cNvSpPr txBox="1"/>
          <p:nvPr/>
        </p:nvSpPr>
        <p:spPr>
          <a:xfrm>
            <a:off x="556149" y="5875546"/>
            <a:ext cx="397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Постановка задач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A9D55C-1499-9548-A1FA-E741139B6DC7}"/>
              </a:ext>
            </a:extLst>
          </p:cNvPr>
          <p:cNvSpPr txBox="1"/>
          <p:nvPr/>
        </p:nvSpPr>
        <p:spPr>
          <a:xfrm>
            <a:off x="6271370" y="5875546"/>
            <a:ext cx="397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Результаты моделирования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FB28EC6-8676-CC4A-A140-8BDAC5E50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40" y="1896427"/>
            <a:ext cx="6629400" cy="11049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723A547-E249-B44B-9DA0-5BDB72A5DA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" y="4122394"/>
            <a:ext cx="3302000" cy="141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25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4E7E6F-1A58-4057-AD31-01C5C56D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Белое море</a:t>
            </a:r>
          </a:p>
        </p:txBody>
      </p:sp>
      <p:pic>
        <p:nvPicPr>
          <p:cNvPr id="5" name="Picture 3" descr="C:\Users\Головизнин\Downloads\mult7_mpeg4_gif_001.gif">
            <a:extLst>
              <a:ext uri="{FF2B5EF4-FFF2-40B4-BE49-F238E27FC236}">
                <a16:creationId xmlns:a16="http://schemas.microsoft.com/office/drawing/2014/main" id="{0F5663D5-6686-8A45-AC38-0EC6B963C8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8" y="1739741"/>
            <a:ext cx="5653151" cy="337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B5509F-1B56-054F-90DF-E906DC6A301F}"/>
              </a:ext>
            </a:extLst>
          </p:cNvPr>
          <p:cNvSpPr txBox="1"/>
          <p:nvPr/>
        </p:nvSpPr>
        <p:spPr>
          <a:xfrm>
            <a:off x="6902837" y="2448685"/>
            <a:ext cx="44509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Получаемая при моделировании динамика жидкости в акваториях позволяет оценивать масштабы распространения загрязнений (разлив нефти, радиоактивных веществ) и предсказывать климатические изменения.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E5CC22-E42A-2B45-8458-8545F99DE65C}"/>
              </a:ext>
            </a:extLst>
          </p:cNvPr>
          <p:cNvSpPr txBox="1"/>
          <p:nvPr/>
        </p:nvSpPr>
        <p:spPr>
          <a:xfrm>
            <a:off x="1438984" y="5252807"/>
            <a:ext cx="372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Приливная динамика в Белом море</a:t>
            </a:r>
          </a:p>
        </p:txBody>
      </p:sp>
    </p:spTree>
    <p:extLst>
      <p:ext uri="{BB962C8B-B14F-4D97-AF65-F5344CB8AC3E}">
        <p14:creationId xmlns:p14="http://schemas.microsoft.com/office/powerpoint/2010/main" val="2722926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4E7E6F-1A58-4057-AD31-01C5C56D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Цунами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CFFBC0-5F62-4E46-AB6F-2925088A81EE}"/>
              </a:ext>
            </a:extLst>
          </p:cNvPr>
          <p:cNvSpPr/>
          <p:nvPr/>
        </p:nvSpPr>
        <p:spPr>
          <a:xfrm>
            <a:off x="1313793" y="6089134"/>
            <a:ext cx="4782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Распространение цунами в Индийском океане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2BD89B-2C35-9042-BC0F-9BD749528C63}"/>
              </a:ext>
            </a:extLst>
          </p:cNvPr>
          <p:cNvSpPr txBox="1"/>
          <p:nvPr/>
        </p:nvSpPr>
        <p:spPr>
          <a:xfrm>
            <a:off x="6979246" y="2413337"/>
            <a:ext cx="44509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Расчеты на поверхности земного шара – ресурсоемкая задача, требующая учета рельефа дна мирового океана и береговых линий. </a:t>
            </a:r>
          </a:p>
          <a:p>
            <a:r>
              <a:rPr lang="ru-RU" dirty="0"/>
              <a:t>Моделирование цунами позволяет оценить силу подходящих к берегам волн, для оценки потенциальных разрушений.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744F6D-B069-5C46-8419-496750DFA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91" y="1202615"/>
            <a:ext cx="5894972" cy="473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1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2EA90-9F15-4160-923C-CDEFEFB27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878" y="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Исследование свойств разностных схем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6E6BBF-3DF4-4B20-99FA-F8E0DF46B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878" y="1325563"/>
            <a:ext cx="3479763" cy="50752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5F623B-E035-43BE-A71A-26786F696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397" y="1295746"/>
            <a:ext cx="3009900" cy="7715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72DAB1-0E42-49D9-B29A-FB52B6F09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223" y="2067271"/>
            <a:ext cx="4635306" cy="44826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4B2E27-B362-43E3-A0AF-6AB101A22E9E}"/>
              </a:ext>
            </a:extLst>
          </p:cNvPr>
          <p:cNvSpPr txBox="1"/>
          <p:nvPr/>
        </p:nvSpPr>
        <p:spPr>
          <a:xfrm>
            <a:off x="9098766" y="1842398"/>
            <a:ext cx="3093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Интерактивная версия атласа схем на различных шаблонах выложена на сайте лаборатории </a:t>
            </a:r>
            <a:r>
              <a:rPr lang="en-US" dirty="0">
                <a:hlinkClick r:id="rId5"/>
              </a:rPr>
              <a:t>http://lim.cs.msu.ru/index.php?id=86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325AA2-4E57-4558-BC42-7B366657083C}"/>
              </a:ext>
            </a:extLst>
          </p:cNvPr>
          <p:cNvSpPr txBox="1"/>
          <p:nvPr/>
        </p:nvSpPr>
        <p:spPr>
          <a:xfrm>
            <a:off x="9206440" y="4295465"/>
            <a:ext cx="2877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 исследовании свойств схем активно использовались </a:t>
            </a:r>
            <a:r>
              <a:rPr lang="ru-RU" b="1" dirty="0"/>
              <a:t>системы символьных вычислений </a:t>
            </a:r>
            <a:r>
              <a:rPr lang="ru-RU" dirty="0"/>
              <a:t>(</a:t>
            </a:r>
            <a:r>
              <a:rPr lang="en-US" dirty="0"/>
              <a:t>Wolfram Mathematica, </a:t>
            </a:r>
            <a:r>
              <a:rPr lang="en-US" dirty="0" err="1"/>
              <a:t>MatLab</a:t>
            </a:r>
            <a:r>
              <a:rPr lang="en-US" dirty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3178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73B1C0-04FC-4DF9-9603-0C7CD408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734" y="4269"/>
            <a:ext cx="6675783" cy="1325563"/>
          </a:xfrm>
        </p:spPr>
        <p:txBody>
          <a:bodyPr/>
          <a:lstStyle/>
          <a:p>
            <a:pPr algn="ctr"/>
            <a:r>
              <a:rPr lang="ru-RU" dirty="0"/>
              <a:t>Гранты и сотрудничество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38B57A-E091-4A89-A709-56C32A78FE7E}"/>
              </a:ext>
            </a:extLst>
          </p:cNvPr>
          <p:cNvSpPr txBox="1"/>
          <p:nvPr/>
        </p:nvSpPr>
        <p:spPr>
          <a:xfrm>
            <a:off x="410817" y="1265929"/>
            <a:ext cx="94802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данный момент участники спецсеминара работают по нескольким грантам:</a:t>
            </a:r>
            <a:endParaRPr lang="en-US" dirty="0"/>
          </a:p>
          <a:p>
            <a:endParaRPr lang="ru-RU" dirty="0"/>
          </a:p>
          <a:p>
            <a:pPr marL="342900" indent="-342900">
              <a:buAutoNum type="arabicParenR"/>
            </a:pPr>
            <a:r>
              <a:rPr lang="ru-RU" dirty="0"/>
              <a:t>РНФ 18-11-00163 </a:t>
            </a:r>
            <a:r>
              <a:rPr lang="en-US" dirty="0"/>
              <a:t>“</a:t>
            </a:r>
            <a:r>
              <a:rPr lang="ru-RU" dirty="0"/>
              <a:t>Разработка иерархии математических моделей нового поколения для решения задач вычислительной океанологии на основе гиперболической декомпозиции и </a:t>
            </a:r>
            <a:r>
              <a:rPr lang="ru-RU" dirty="0" err="1"/>
              <a:t>балансно</a:t>
            </a:r>
            <a:r>
              <a:rPr lang="ru-RU" dirty="0"/>
              <a:t> - характеристического подхода</a:t>
            </a:r>
            <a:r>
              <a:rPr lang="en-US" dirty="0"/>
              <a:t>”</a:t>
            </a:r>
          </a:p>
          <a:p>
            <a:pPr marL="342900" indent="-342900">
              <a:buAutoNum type="arabicParenR"/>
            </a:pPr>
            <a:r>
              <a:rPr lang="ru-RU" dirty="0"/>
              <a:t>РНФ 19-11-00104 </a:t>
            </a:r>
            <a:r>
              <a:rPr lang="en-US" dirty="0"/>
              <a:t>“</a:t>
            </a:r>
            <a:r>
              <a:rPr lang="ru-RU" dirty="0"/>
              <a:t>Новые подходы к разработке алгоритмов решения задач механики сплошных сред для вычислительных систем сверх высокой производительности</a:t>
            </a:r>
            <a:r>
              <a:rPr lang="en-US" dirty="0"/>
              <a:t>”</a:t>
            </a:r>
            <a:endParaRPr lang="ru-RU" dirty="0"/>
          </a:p>
          <a:p>
            <a:pPr marL="342900" indent="-342900">
              <a:buAutoNum type="arabicParenR"/>
            </a:pPr>
            <a:r>
              <a:rPr lang="ru-RU" dirty="0"/>
              <a:t>РФФИ 20-31-90084 </a:t>
            </a:r>
            <a:r>
              <a:rPr lang="en-US" dirty="0"/>
              <a:t>“</a:t>
            </a:r>
            <a:r>
              <a:rPr lang="ru-RU" dirty="0"/>
              <a:t>Метод КАБАРЕ на треугольных и </a:t>
            </a:r>
            <a:r>
              <a:rPr lang="ru-RU" dirty="0" err="1"/>
              <a:t>тетраэдральных</a:t>
            </a:r>
            <a:r>
              <a:rPr lang="ru-RU" dirty="0"/>
              <a:t> расчетных сетка</a:t>
            </a:r>
            <a:r>
              <a:rPr lang="en-US" dirty="0"/>
              <a:t>”</a:t>
            </a:r>
          </a:p>
          <a:p>
            <a:pPr marL="342900" indent="-342900">
              <a:buAutoNum type="arabicParenR"/>
            </a:pPr>
            <a:r>
              <a:rPr lang="ru-RU" dirty="0"/>
              <a:t>РФФИ 20-31-90037 </a:t>
            </a:r>
            <a:r>
              <a:rPr lang="en-US" dirty="0"/>
              <a:t>“</a:t>
            </a:r>
            <a:r>
              <a:rPr lang="ru-RU" dirty="0"/>
              <a:t>Консервативные разностные схемы нового поколения для задач взаимодействия деформируемых тел с потоками жидкости и газа</a:t>
            </a:r>
            <a:r>
              <a:rPr lang="en-US" dirty="0"/>
              <a:t>”</a:t>
            </a:r>
          </a:p>
          <a:p>
            <a:pPr marL="342900" indent="-342900">
              <a:buAutoNum type="arabicParenR"/>
            </a:pPr>
            <a:endParaRPr lang="ru-RU" dirty="0"/>
          </a:p>
          <a:p>
            <a:pPr marL="342900" indent="-342900">
              <a:buAutoNum type="arabicParenR"/>
            </a:pPr>
            <a:endParaRPr lang="en-US" dirty="0"/>
          </a:p>
          <a:p>
            <a:r>
              <a:rPr lang="ru-RU" dirty="0"/>
              <a:t>Кроме того, ведется сотрудничество и выполняются </a:t>
            </a:r>
            <a:r>
              <a:rPr lang="ru-RU" dirty="0" err="1"/>
              <a:t>НИРы</a:t>
            </a:r>
            <a:r>
              <a:rPr lang="ru-RU" dirty="0"/>
              <a:t> для таких организаций как:</a:t>
            </a:r>
          </a:p>
          <a:p>
            <a:pPr marL="342900" indent="-342900">
              <a:buAutoNum type="arabicParenR"/>
            </a:pPr>
            <a:r>
              <a:rPr lang="ru-RU" dirty="0"/>
              <a:t>Институт Проблем Безопасного Развития Атомной Энергетики (ИБРАЭ) РАН</a:t>
            </a:r>
          </a:p>
          <a:p>
            <a:pPr marL="342900" indent="-342900">
              <a:buAutoNum type="arabicParenR"/>
            </a:pPr>
            <a:r>
              <a:rPr lang="ru-RU" dirty="0"/>
              <a:t>Институт Прикладной Математики (ИПМ) имени М.В. Келдыша РАН</a:t>
            </a:r>
          </a:p>
          <a:p>
            <a:pPr marL="342900" indent="-342900">
              <a:buAutoNum type="arabicParenR"/>
            </a:pPr>
            <a:r>
              <a:rPr lang="ru-RU" dirty="0"/>
              <a:t>ОДК </a:t>
            </a:r>
            <a:r>
              <a:rPr lang="en-US" dirty="0"/>
              <a:t>“</a:t>
            </a:r>
            <a:r>
              <a:rPr lang="ru-RU" dirty="0"/>
              <a:t>Авиадвигатель</a:t>
            </a:r>
            <a:r>
              <a:rPr lang="en-US" dirty="0"/>
              <a:t>”</a:t>
            </a:r>
          </a:p>
          <a:p>
            <a:pPr marL="342900" indent="-342900">
              <a:buAutoNum type="arabicParenR"/>
            </a:pPr>
            <a:r>
              <a:rPr lang="ru-RU" dirty="0"/>
              <a:t>Опытное Конструкторское Бюро Машиностроения имени </a:t>
            </a:r>
            <a:r>
              <a:rPr lang="ru-RU" dirty="0" err="1"/>
              <a:t>И.И.Африкантова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A7E102-E39D-48E7-9725-E382375F0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81" y="430213"/>
            <a:ext cx="1726702" cy="12296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C27C1E-0361-4AC5-A0CA-E8E4BDAF1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334" y="2039179"/>
            <a:ext cx="1306996" cy="13069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800526-3AE5-4AF5-BB0F-727BB2A79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517" y="3994337"/>
            <a:ext cx="2136205" cy="7267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A86BED-A17E-4955-A1A4-06DC85AA7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586" y="5071865"/>
            <a:ext cx="2155136" cy="143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7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57DDCB-EE1D-41A3-ACEF-FDA57E622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Контактная информация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9C9DB7-97BF-4AB3-8E61-D62D2341B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44" y="1195031"/>
            <a:ext cx="1063688" cy="1433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85998-D0B7-49EB-AB9B-BA43EF52523F}"/>
              </a:ext>
            </a:extLst>
          </p:cNvPr>
          <p:cNvSpPr txBox="1"/>
          <p:nvPr/>
        </p:nvSpPr>
        <p:spPr>
          <a:xfrm>
            <a:off x="2279052" y="1223618"/>
            <a:ext cx="3201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/>
              <a:t>Головизнин</a:t>
            </a:r>
            <a:r>
              <a:rPr lang="ru-RU" sz="1400" b="1" dirty="0"/>
              <a:t> Василий Михайлович</a:t>
            </a:r>
          </a:p>
          <a:p>
            <a:pPr algn="ctr"/>
            <a:r>
              <a:rPr lang="ru-RU" sz="1400" dirty="0"/>
              <a:t>д.ф.-м.н., профессор кафедры ВМ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E078B28-011E-47ED-95D1-FAECA46AD5F2}"/>
              </a:ext>
            </a:extLst>
          </p:cNvPr>
          <p:cNvSpPr/>
          <p:nvPr/>
        </p:nvSpPr>
        <p:spPr>
          <a:xfrm>
            <a:off x="2562858" y="1704897"/>
            <a:ext cx="29270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hlinkClick r:id="rId3"/>
              </a:rPr>
              <a:t>https://istina.msu.ru/profile/gol/</a:t>
            </a:r>
            <a:endParaRPr lang="ru-RU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19487-B0DB-4B5E-AF4A-8D92134D45B9}"/>
              </a:ext>
            </a:extLst>
          </p:cNvPr>
          <p:cNvSpPr txBox="1"/>
          <p:nvPr/>
        </p:nvSpPr>
        <p:spPr>
          <a:xfrm>
            <a:off x="3126752" y="1987747"/>
            <a:ext cx="1506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gol@ibrae.ac.ru</a:t>
            </a:r>
            <a:endParaRPr lang="ru-RU" sz="1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06169-9B01-48C8-8D83-5D173DA7D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855" y="1195436"/>
            <a:ext cx="1145558" cy="17164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09ECB3-3B50-4CAE-8CB1-146D3C442D6E}"/>
              </a:ext>
            </a:extLst>
          </p:cNvPr>
          <p:cNvSpPr txBox="1"/>
          <p:nvPr/>
        </p:nvSpPr>
        <p:spPr>
          <a:xfrm>
            <a:off x="7975445" y="1172696"/>
            <a:ext cx="38067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Афанасьев Никита Александрович</a:t>
            </a:r>
          </a:p>
          <a:p>
            <a:pPr algn="ctr"/>
            <a:r>
              <a:rPr lang="ru-RU" sz="1400" dirty="0"/>
              <a:t>аспирант кафедры ВМ</a:t>
            </a:r>
          </a:p>
          <a:p>
            <a:pPr algn="ctr"/>
            <a:r>
              <a:rPr lang="ru-RU" sz="1400" dirty="0"/>
              <a:t>(вибрационное горение, взаимодействие жидкости и газа с упругими телами)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B56EDED-BD92-42D7-9439-7B2817B8C986}"/>
              </a:ext>
            </a:extLst>
          </p:cNvPr>
          <p:cNvSpPr/>
          <p:nvPr/>
        </p:nvSpPr>
        <p:spPr>
          <a:xfrm>
            <a:off x="8317728" y="2052530"/>
            <a:ext cx="30703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hlinkClick r:id="rId5"/>
              </a:rPr>
              <a:t>https://istina.msu.ru/profile/Gandiken/</a:t>
            </a:r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88CCC0-A941-4945-B9A7-E41180FE4BB5}"/>
              </a:ext>
            </a:extLst>
          </p:cNvPr>
          <p:cNvSpPr txBox="1"/>
          <p:nvPr/>
        </p:nvSpPr>
        <p:spPr>
          <a:xfrm>
            <a:off x="9026223" y="2302384"/>
            <a:ext cx="1653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vmnaf@cs.msu.ru</a:t>
            </a:r>
          </a:p>
          <a:p>
            <a:pPr algn="ctr"/>
            <a:r>
              <a:rPr lang="en-US" sz="1400" dirty="0" err="1"/>
              <a:t>tg</a:t>
            </a:r>
            <a:r>
              <a:rPr lang="en-US" sz="1400" dirty="0"/>
              <a:t>: @</a:t>
            </a:r>
            <a:r>
              <a:rPr lang="en-US" sz="1400" dirty="0" err="1"/>
              <a:t>CitadelMeister</a:t>
            </a:r>
            <a:endParaRPr lang="ru-RU" sz="1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81C50D-282C-4DA1-8391-383A3214E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63847"/>
            <a:ext cx="1068578" cy="16016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C7E4A8-78C9-4EEA-BC9E-EA792B2EDF53}"/>
              </a:ext>
            </a:extLst>
          </p:cNvPr>
          <p:cNvSpPr txBox="1"/>
          <p:nvPr/>
        </p:nvSpPr>
        <p:spPr>
          <a:xfrm>
            <a:off x="2279052" y="3008818"/>
            <a:ext cx="3201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Горбачев Даниил Юрьевич</a:t>
            </a:r>
          </a:p>
          <a:p>
            <a:pPr algn="ctr"/>
            <a:r>
              <a:rPr lang="ru-RU" sz="1400" dirty="0"/>
              <a:t>аспирант кафедры ВМ</a:t>
            </a:r>
            <a:endParaRPr lang="en-US" sz="1400" dirty="0"/>
          </a:p>
          <a:p>
            <a:pPr algn="ctr"/>
            <a:r>
              <a:rPr lang="en-US" sz="1400" dirty="0"/>
              <a:t>(</a:t>
            </a:r>
            <a:r>
              <a:rPr lang="ru-RU" sz="1400" dirty="0"/>
              <a:t>схемы на треугольных и </a:t>
            </a:r>
            <a:r>
              <a:rPr lang="ru-RU" sz="1400" dirty="0" err="1"/>
              <a:t>тетраэдральных</a:t>
            </a:r>
            <a:r>
              <a:rPr lang="ru-RU" sz="1400" dirty="0"/>
              <a:t> сетках)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01A0B9D-981A-4235-B067-F71A41AAD551}"/>
              </a:ext>
            </a:extLst>
          </p:cNvPr>
          <p:cNvSpPr/>
          <p:nvPr/>
        </p:nvSpPr>
        <p:spPr>
          <a:xfrm>
            <a:off x="2493919" y="3893778"/>
            <a:ext cx="29868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hlinkClick r:id="rId7"/>
              </a:rPr>
              <a:t>https://istina.msu.ru/profile/gorbdan/</a:t>
            </a:r>
            <a:endParaRPr lang="ru-RU" sz="14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14010F9-4D5A-481E-A212-BA50194F2F78}"/>
              </a:ext>
            </a:extLst>
          </p:cNvPr>
          <p:cNvSpPr/>
          <p:nvPr/>
        </p:nvSpPr>
        <p:spPr>
          <a:xfrm>
            <a:off x="2776896" y="4142243"/>
            <a:ext cx="21651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gorbachev-daniil@inbox.ru</a:t>
            </a:r>
            <a:endParaRPr lang="en-US" sz="1400" dirty="0"/>
          </a:p>
          <a:p>
            <a:pPr algn="ctr"/>
            <a:r>
              <a:rPr lang="en-US" sz="1400" dirty="0" err="1"/>
              <a:t>tg</a:t>
            </a:r>
            <a:r>
              <a:rPr lang="en-US" sz="1400" dirty="0"/>
              <a:t>: @</a:t>
            </a:r>
            <a:r>
              <a:rPr lang="en-US" sz="1400" dirty="0" err="1"/>
              <a:t>gorbdan</a:t>
            </a:r>
            <a:endParaRPr lang="ru-RU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9ACB66-F3DF-4249-93DF-F6460CE07FAB}"/>
              </a:ext>
            </a:extLst>
          </p:cNvPr>
          <p:cNvSpPr txBox="1"/>
          <p:nvPr/>
        </p:nvSpPr>
        <p:spPr>
          <a:xfrm>
            <a:off x="1956086" y="4841274"/>
            <a:ext cx="38067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Майоров Павел Александрович</a:t>
            </a:r>
          </a:p>
          <a:p>
            <a:pPr algn="ctr"/>
            <a:r>
              <a:rPr lang="ru-RU" sz="1400" dirty="0"/>
              <a:t>аспирант кафедры ВМ</a:t>
            </a:r>
          </a:p>
          <a:p>
            <a:pPr algn="ctr"/>
            <a:r>
              <a:rPr lang="ru-RU" sz="1400" dirty="0"/>
              <a:t>(вычислительная океанология)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1DEBEA7-D76B-476D-840A-8C3967799F7E}"/>
              </a:ext>
            </a:extLst>
          </p:cNvPr>
          <p:cNvSpPr/>
          <p:nvPr/>
        </p:nvSpPr>
        <p:spPr>
          <a:xfrm>
            <a:off x="2385940" y="5478165"/>
            <a:ext cx="29879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hlinkClick r:id="rId8"/>
              </a:rPr>
              <a:t>https://istina.msu.ru/profile/maiorpa/</a:t>
            </a:r>
            <a:endParaRPr lang="ru-RU" sz="14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FCF9404-5B49-447F-82EC-D9A0D8B58037}"/>
              </a:ext>
            </a:extLst>
          </p:cNvPr>
          <p:cNvSpPr/>
          <p:nvPr/>
        </p:nvSpPr>
        <p:spPr>
          <a:xfrm>
            <a:off x="2700359" y="5719996"/>
            <a:ext cx="2299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pavel.a.mayorov@gmail.com</a:t>
            </a:r>
          </a:p>
          <a:p>
            <a:pPr algn="ctr"/>
            <a:r>
              <a:rPr lang="en-US" sz="1400" dirty="0" err="1"/>
              <a:t>tg</a:t>
            </a:r>
            <a:r>
              <a:rPr lang="en-US" sz="1400" dirty="0"/>
              <a:t>: @</a:t>
            </a:r>
            <a:r>
              <a:rPr lang="en-US" sz="1400" dirty="0" err="1"/>
              <a:t>maiorpa</a:t>
            </a:r>
            <a:endParaRPr lang="ru-RU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7210F4-7726-45BF-B006-B34E5D213B0C}"/>
              </a:ext>
            </a:extLst>
          </p:cNvPr>
          <p:cNvSpPr txBox="1"/>
          <p:nvPr/>
        </p:nvSpPr>
        <p:spPr>
          <a:xfrm>
            <a:off x="7949510" y="4780451"/>
            <a:ext cx="38067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Майоров Петр Александрович</a:t>
            </a:r>
          </a:p>
          <a:p>
            <a:pPr algn="ctr"/>
            <a:r>
              <a:rPr lang="ru-RU" sz="1400" dirty="0"/>
              <a:t>аспирант кафедры ВМ</a:t>
            </a:r>
          </a:p>
          <a:p>
            <a:pPr algn="ctr"/>
            <a:r>
              <a:rPr lang="ru-RU" sz="1400" dirty="0"/>
              <a:t>(вычислительная океанология)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7CCC868-9262-44C5-9CA3-CE728D78179E}"/>
              </a:ext>
            </a:extLst>
          </p:cNvPr>
          <p:cNvSpPr/>
          <p:nvPr/>
        </p:nvSpPr>
        <p:spPr>
          <a:xfrm>
            <a:off x="8383256" y="5433825"/>
            <a:ext cx="2991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9"/>
              </a:rPr>
              <a:t>https://istina.msu.ru/profile/maiorpe/</a:t>
            </a:r>
            <a:endParaRPr lang="ru-RU" sz="1400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5FAA7E8-3B67-4409-837C-CA908169FAE2}"/>
              </a:ext>
            </a:extLst>
          </p:cNvPr>
          <p:cNvSpPr/>
          <p:nvPr/>
        </p:nvSpPr>
        <p:spPr>
          <a:xfrm>
            <a:off x="9181808" y="5685304"/>
            <a:ext cx="1394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maiorpe@tut.by</a:t>
            </a:r>
          </a:p>
          <a:p>
            <a:pPr algn="ctr"/>
            <a:r>
              <a:rPr lang="en-US" sz="1400" dirty="0" err="1"/>
              <a:t>tg</a:t>
            </a:r>
            <a:r>
              <a:rPr lang="en-US" sz="1400" dirty="0"/>
              <a:t>: @</a:t>
            </a:r>
            <a:r>
              <a:rPr lang="en-US" sz="1400" dirty="0" err="1"/>
              <a:t>maiorpe</a:t>
            </a:r>
            <a:endParaRPr lang="ru-RU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E531B5-C1FF-428B-BDD6-AB8005AE3BBD}"/>
              </a:ext>
            </a:extLst>
          </p:cNvPr>
          <p:cNvSpPr txBox="1"/>
          <p:nvPr/>
        </p:nvSpPr>
        <p:spPr>
          <a:xfrm>
            <a:off x="7975445" y="3003179"/>
            <a:ext cx="38067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Колокольников Алексей Михайлович</a:t>
            </a:r>
          </a:p>
          <a:p>
            <a:pPr algn="ctr"/>
            <a:r>
              <a:rPr lang="ru-RU" sz="1400" dirty="0"/>
              <a:t>аспирант кафедры ВМ</a:t>
            </a:r>
          </a:p>
          <a:p>
            <a:pPr algn="ctr"/>
            <a:r>
              <a:rPr lang="ru-RU" sz="1400" dirty="0"/>
              <a:t>(исследование свойств разностных схем)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B1A1B99-8F44-45CE-8B16-7BAB0A586C76}"/>
              </a:ext>
            </a:extLst>
          </p:cNvPr>
          <p:cNvSpPr/>
          <p:nvPr/>
        </p:nvSpPr>
        <p:spPr>
          <a:xfrm>
            <a:off x="8235347" y="3703370"/>
            <a:ext cx="37410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10"/>
              </a:rPr>
              <a:t>https://istina.msu.ru/profile/alexeykolokolnikov/</a:t>
            </a:r>
            <a:endParaRPr lang="ru-RU" sz="1400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C5052C3-AAC4-46A2-B13D-95A914581657}"/>
              </a:ext>
            </a:extLst>
          </p:cNvPr>
          <p:cNvSpPr/>
          <p:nvPr/>
        </p:nvSpPr>
        <p:spPr>
          <a:xfrm>
            <a:off x="8748804" y="3962925"/>
            <a:ext cx="2464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hlinkClick r:id="rId11"/>
              </a:rPr>
              <a:t>alexeykolokolnikov@gmail.com</a:t>
            </a:r>
            <a:endParaRPr lang="ru-RU" sz="1400" dirty="0"/>
          </a:p>
          <a:p>
            <a:pPr algn="ctr"/>
            <a:r>
              <a:rPr lang="en-US" sz="1400" dirty="0" err="1"/>
              <a:t>tg</a:t>
            </a:r>
            <a:r>
              <a:rPr lang="en-US" sz="1400" dirty="0"/>
              <a:t>: @</a:t>
            </a:r>
            <a:r>
              <a:rPr lang="en-US" sz="1400" dirty="0" err="1"/>
              <a:t>akolokolnikov</a:t>
            </a:r>
            <a:endParaRPr lang="ru-RU" sz="140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14C5DD0-789F-4C18-8337-2D2D67E758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8854" y="4933288"/>
            <a:ext cx="1227040" cy="122704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191C996-A446-40C8-9F0A-C51B960868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18854" y="3213711"/>
            <a:ext cx="1227040" cy="122704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711BED7-9151-41DE-B760-183F9F5D3B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7604" y="4933288"/>
            <a:ext cx="1077635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98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9BE12EA-93A6-4B53-A547-DBAD2DFD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169" y="0"/>
            <a:ext cx="9362243" cy="1325563"/>
          </a:xfrm>
        </p:spPr>
        <p:txBody>
          <a:bodyPr/>
          <a:lstStyle/>
          <a:p>
            <a:r>
              <a:rPr lang="ru-RU" dirty="0"/>
              <a:t>Научные руководители спецсеминара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7C12CA-8471-47F2-94C2-2B4EA29027AF}"/>
              </a:ext>
            </a:extLst>
          </p:cNvPr>
          <p:cNvSpPr txBox="1"/>
          <p:nvPr/>
        </p:nvSpPr>
        <p:spPr>
          <a:xfrm>
            <a:off x="959614" y="4979737"/>
            <a:ext cx="3201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err="1"/>
              <a:t>Головизнин</a:t>
            </a:r>
            <a:r>
              <a:rPr lang="ru-RU" sz="1600" b="1" dirty="0"/>
              <a:t> Василий Михайлович</a:t>
            </a:r>
          </a:p>
          <a:p>
            <a:pPr algn="ctr"/>
            <a:r>
              <a:rPr lang="ru-RU" sz="1600" dirty="0"/>
              <a:t>д.ф.-м.н., профессор кафедры ВМ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BD69B2-588E-40B4-92CB-B5E62FA14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58" y="1622747"/>
            <a:ext cx="2354222" cy="31737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F8C084-69BF-4EB3-A9F0-E93696B2819B}"/>
              </a:ext>
            </a:extLst>
          </p:cNvPr>
          <p:cNvSpPr txBox="1"/>
          <p:nvPr/>
        </p:nvSpPr>
        <p:spPr>
          <a:xfrm>
            <a:off x="4677145" y="4979737"/>
            <a:ext cx="2863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/>
              <a:t>Попова Нина Сергеевна</a:t>
            </a:r>
          </a:p>
          <a:p>
            <a:pPr algn="ctr"/>
            <a:r>
              <a:rPr lang="ru-RU" sz="1600" dirty="0"/>
              <a:t>к.ф.-м.н., доцент кафедры СКИ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1BE29B-79A6-4912-A3EF-88326DF55452}"/>
              </a:ext>
            </a:extLst>
          </p:cNvPr>
          <p:cNvSpPr txBox="1"/>
          <p:nvPr/>
        </p:nvSpPr>
        <p:spPr>
          <a:xfrm>
            <a:off x="8148735" y="4979736"/>
            <a:ext cx="2797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err="1"/>
              <a:t>Хапаев</a:t>
            </a:r>
            <a:r>
              <a:rPr lang="ru-RU" sz="1600" b="1" dirty="0"/>
              <a:t> Михаил Михайлович</a:t>
            </a:r>
          </a:p>
          <a:p>
            <a:pPr algn="ctr"/>
            <a:r>
              <a:rPr lang="ru-RU" sz="1600" dirty="0"/>
              <a:t>к.ф.-м.н., доцент кафедры ВМ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97D204-AC4C-4F11-A9D5-37B1073C0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574" y="1622747"/>
            <a:ext cx="2380298" cy="31737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C26639-0129-4496-A705-4082346DC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076" y="1626282"/>
            <a:ext cx="2380297" cy="317019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3B8D1F9-C0D5-4E78-9631-5D46F60940FB}"/>
              </a:ext>
            </a:extLst>
          </p:cNvPr>
          <p:cNvSpPr/>
          <p:nvPr/>
        </p:nvSpPr>
        <p:spPr>
          <a:xfrm>
            <a:off x="4507672" y="5747772"/>
            <a:ext cx="35147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hlinkClick r:id="rId5"/>
              </a:rPr>
              <a:t>https://istina.msu.ru/profile/nnpopova/</a:t>
            </a:r>
            <a:endParaRPr lang="ru-RU" sz="16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C183EB5-F5CB-4E3F-8C1A-234A8B268F3C}"/>
              </a:ext>
            </a:extLst>
          </p:cNvPr>
          <p:cNvSpPr/>
          <p:nvPr/>
        </p:nvSpPr>
        <p:spPr>
          <a:xfrm>
            <a:off x="1096959" y="5747772"/>
            <a:ext cx="29270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hlinkClick r:id="rId6"/>
              </a:rPr>
              <a:t>https://istina.msu.ru/profile/gol/</a:t>
            </a:r>
            <a:endParaRPr lang="ru-RU" sz="16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700DCB8-CBD6-4967-8A1A-2F452C7DF8E1}"/>
              </a:ext>
            </a:extLst>
          </p:cNvPr>
          <p:cNvSpPr/>
          <p:nvPr/>
        </p:nvSpPr>
        <p:spPr>
          <a:xfrm>
            <a:off x="8148735" y="5743413"/>
            <a:ext cx="32493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hlinkClick r:id="rId7"/>
              </a:rPr>
              <a:t>https://istina.msu.ru/profile/mkhap/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27065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2D659A-58C6-47AF-A076-BD3B7B43A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565" y="4568"/>
            <a:ext cx="9556634" cy="1325563"/>
          </a:xfrm>
        </p:spPr>
        <p:txBody>
          <a:bodyPr/>
          <a:lstStyle/>
          <a:p>
            <a:r>
              <a:rPr lang="ru-RU" dirty="0"/>
              <a:t>Основные направления исследований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82B4152D-D6BA-4661-A41C-645C2D7A6E37}"/>
              </a:ext>
            </a:extLst>
          </p:cNvPr>
          <p:cNvCxnSpPr>
            <a:cxnSpLocks/>
            <a:stCxn id="2" idx="2"/>
            <a:endCxn id="14" idx="0"/>
          </p:cNvCxnSpPr>
          <p:nvPr/>
        </p:nvCxnSpPr>
        <p:spPr>
          <a:xfrm flipH="1">
            <a:off x="2741511" y="1330131"/>
            <a:ext cx="3368371" cy="13838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DA4C2EE2-FBFC-49CD-BDA0-89B2A09E63D2}"/>
              </a:ext>
            </a:extLst>
          </p:cNvPr>
          <p:cNvCxnSpPr>
            <a:cxnSpLocks/>
            <a:stCxn id="2" idx="2"/>
            <a:endCxn id="16" idx="0"/>
          </p:cNvCxnSpPr>
          <p:nvPr/>
        </p:nvCxnSpPr>
        <p:spPr>
          <a:xfrm>
            <a:off x="6109882" y="1330131"/>
            <a:ext cx="3705010" cy="13838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5C82877E-2F99-41EB-BE30-77A3CE7AF569}"/>
              </a:ext>
            </a:extLst>
          </p:cNvPr>
          <p:cNvCxnSpPr>
            <a:cxnSpLocks/>
            <a:stCxn id="2" idx="2"/>
            <a:endCxn id="15" idx="0"/>
          </p:cNvCxnSpPr>
          <p:nvPr/>
        </p:nvCxnSpPr>
        <p:spPr>
          <a:xfrm flipH="1">
            <a:off x="6096000" y="1330131"/>
            <a:ext cx="13882" cy="13838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9529ABA-D795-4687-A71D-654B5727EBC3}"/>
              </a:ext>
            </a:extLst>
          </p:cNvPr>
          <p:cNvSpPr/>
          <p:nvPr/>
        </p:nvSpPr>
        <p:spPr>
          <a:xfrm>
            <a:off x="1057325" y="2713950"/>
            <a:ext cx="33683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Фундаментальные исследования в численных методах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85AC6B0-75EE-4921-AE47-C6FE14EDDA20}"/>
              </a:ext>
            </a:extLst>
          </p:cNvPr>
          <p:cNvSpPr/>
          <p:nvPr/>
        </p:nvSpPr>
        <p:spPr>
          <a:xfrm>
            <a:off x="4411814" y="2713950"/>
            <a:ext cx="33683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Масштабирование численных методов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2592039-AD9E-403D-A9C7-1EA4D01C9A4F}"/>
              </a:ext>
            </a:extLst>
          </p:cNvPr>
          <p:cNvSpPr/>
          <p:nvPr/>
        </p:nvSpPr>
        <p:spPr>
          <a:xfrm>
            <a:off x="8130706" y="2713950"/>
            <a:ext cx="33683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Математическое моделирование физических процессов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2AD943-9F84-44FA-B026-95766F971DF9}"/>
              </a:ext>
            </a:extLst>
          </p:cNvPr>
          <p:cNvSpPr txBox="1"/>
          <p:nvPr/>
        </p:nvSpPr>
        <p:spPr>
          <a:xfrm>
            <a:off x="1057325" y="3561536"/>
            <a:ext cx="34899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/>
              <a:t>Улучшение используемых разностных схем (н: повышение порядка аппроксимации или улучшение дисперсионных свойств).</a:t>
            </a:r>
          </a:p>
          <a:p>
            <a:pPr marL="342900" indent="-342900">
              <a:buAutoNum type="arabicPeriod"/>
            </a:pPr>
            <a:r>
              <a:rPr lang="ru-RU" sz="1600" dirty="0"/>
              <a:t>Обобщение используемых разностных схем на неструктурированные (схема КАБАРЕ на треугольных и </a:t>
            </a:r>
            <a:r>
              <a:rPr lang="ru-RU" sz="1600" dirty="0" err="1"/>
              <a:t>тетраэдральных</a:t>
            </a:r>
            <a:r>
              <a:rPr lang="ru-RU" sz="1600" dirty="0"/>
              <a:t> сетках) и подвижные </a:t>
            </a:r>
            <a:r>
              <a:rPr lang="ru-RU" sz="1600" dirty="0" err="1"/>
              <a:t>лагранжевы</a:t>
            </a:r>
            <a:r>
              <a:rPr lang="ru-RU" sz="1600" dirty="0"/>
              <a:t> сетки.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15E1C3-786A-4D16-8D35-56CC8DCFC3BF}"/>
              </a:ext>
            </a:extLst>
          </p:cNvPr>
          <p:cNvSpPr txBox="1"/>
          <p:nvPr/>
        </p:nvSpPr>
        <p:spPr>
          <a:xfrm>
            <a:off x="4547285" y="3561536"/>
            <a:ext cx="34899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/>
              <a:t>Распараллеливание разработанных разностных схем на системы с распределенной памятью (</a:t>
            </a:r>
            <a:r>
              <a:rPr lang="en-US" sz="1600" dirty="0"/>
              <a:t>MPI).</a:t>
            </a:r>
            <a:endParaRPr lang="ru-RU" sz="1600" dirty="0"/>
          </a:p>
          <a:p>
            <a:pPr marL="342900" indent="-342900">
              <a:buAutoNum type="arabicPeriod"/>
            </a:pPr>
            <a:r>
              <a:rPr lang="ru-RU" sz="1600" dirty="0"/>
              <a:t>Распараллеливание разработанных разностных схем на видеокарты (</a:t>
            </a:r>
            <a:r>
              <a:rPr lang="en-US" sz="1600" dirty="0"/>
              <a:t>CUDA).</a:t>
            </a:r>
          </a:p>
          <a:p>
            <a:pPr marL="342900" indent="-342900">
              <a:buAutoNum type="arabicPeriod"/>
            </a:pPr>
            <a:r>
              <a:rPr lang="ru-RU" sz="1600" dirty="0"/>
              <a:t>Расчет индустриальных задач на суперкомпьютерах МГУ и серверах лаборатории Индустриальной Математики.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FB3EF1-680F-413E-98A1-03C25DC73DF8}"/>
              </a:ext>
            </a:extLst>
          </p:cNvPr>
          <p:cNvSpPr txBox="1"/>
          <p:nvPr/>
        </p:nvSpPr>
        <p:spPr>
          <a:xfrm>
            <a:off x="8331874" y="3559276"/>
            <a:ext cx="3489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Использование разработанных численных методов для решения различных задач индустриальной математики:</a:t>
            </a:r>
          </a:p>
          <a:p>
            <a:pPr marL="342900" indent="-342900">
              <a:buAutoNum type="arabicPeriod"/>
            </a:pPr>
            <a:r>
              <a:rPr lang="ru-RU" sz="1600" dirty="0"/>
              <a:t>Вычислительная океанология</a:t>
            </a:r>
          </a:p>
          <a:p>
            <a:pPr marL="342900" indent="-342900">
              <a:buAutoNum type="arabicPeriod"/>
            </a:pPr>
            <a:r>
              <a:rPr lang="ru-RU" sz="1600" dirty="0"/>
              <a:t>Турбулентная </a:t>
            </a:r>
            <a:r>
              <a:rPr lang="ru-RU" sz="1600" dirty="0" err="1"/>
              <a:t>термоконвекция</a:t>
            </a:r>
            <a:endParaRPr lang="ru-RU" sz="1600" dirty="0"/>
          </a:p>
          <a:p>
            <a:pPr marL="342900" indent="-342900">
              <a:buAutoNum type="arabicPeriod"/>
            </a:pPr>
            <a:r>
              <a:rPr lang="ru-RU" sz="1600" dirty="0"/>
              <a:t>Задачи взаимодействия жидкости и газа с упругими телами</a:t>
            </a:r>
          </a:p>
          <a:p>
            <a:pPr marL="342900" indent="-342900">
              <a:buAutoNum type="arabicPeriod"/>
            </a:pPr>
            <a:r>
              <a:rPr lang="ru-RU" sz="1600" dirty="0"/>
              <a:t>Вибрационное горение</a:t>
            </a:r>
          </a:p>
          <a:p>
            <a:pPr marL="342900" indent="-342900">
              <a:buAutoNum type="arabicPeriod"/>
            </a:pPr>
            <a:r>
              <a:rPr lang="ru-RU" sz="1600" dirty="0"/>
              <a:t>Расчет трансзвуковых течений</a:t>
            </a:r>
          </a:p>
        </p:txBody>
      </p:sp>
    </p:spTree>
    <p:extLst>
      <p:ext uri="{BB962C8B-B14F-4D97-AF65-F5344CB8AC3E}">
        <p14:creationId xmlns:p14="http://schemas.microsoft.com/office/powerpoint/2010/main" val="259021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54D04-CE2B-475A-8C85-2ECD2A93B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52" y="-2758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Турбулентная </a:t>
            </a:r>
            <a:r>
              <a:rPr lang="ru-RU" dirty="0" err="1"/>
              <a:t>термоконвекция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4BC8F0C-70F7-4FCD-A00F-D3970BC4B531}"/>
              </a:ext>
            </a:extLst>
          </p:cNvPr>
          <p:cNvSpPr/>
          <p:nvPr/>
        </p:nvSpPr>
        <p:spPr>
          <a:xfrm>
            <a:off x="838200" y="1552909"/>
            <a:ext cx="65175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dirty="0">
                <a:latin typeface="Calibri" panose="020F0502020204030204" pitchFamily="34" charset="0"/>
              </a:rPr>
              <a:t>Для моделирования процесса </a:t>
            </a:r>
            <a:r>
              <a:rPr lang="ru-RU" dirty="0" err="1">
                <a:latin typeface="Calibri" panose="020F0502020204030204" pitchFamily="34" charset="0"/>
              </a:rPr>
              <a:t>термоконвекции</a:t>
            </a:r>
            <a:r>
              <a:rPr lang="ru-RU" dirty="0">
                <a:latin typeface="Calibri" panose="020F0502020204030204" pitchFamily="34" charset="0"/>
              </a:rPr>
              <a:t> используются уравнения Навье-Стокса для несжимаемой жидкости в приближении </a:t>
            </a:r>
            <a:r>
              <a:rPr lang="ru-RU" dirty="0" err="1">
                <a:latin typeface="Calibri" panose="020F0502020204030204" pitchFamily="34" charset="0"/>
              </a:rPr>
              <a:t>Буссинеска</a:t>
            </a:r>
            <a:r>
              <a:rPr lang="ru-RU" dirty="0">
                <a:latin typeface="Calibri" panose="020F0502020204030204" pitchFamily="34" charset="0"/>
              </a:rPr>
              <a:t>: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E12717-2BBB-4441-BD74-74BBA8B01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84538"/>
            <a:ext cx="5771306" cy="28251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1F6741-02D5-47AC-8C54-0F8E0748F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956" y="1397461"/>
            <a:ext cx="3686175" cy="4362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3DBA4F-144E-48C1-B8E2-163125BF7A28}"/>
              </a:ext>
            </a:extLst>
          </p:cNvPr>
          <p:cNvSpPr txBox="1"/>
          <p:nvPr/>
        </p:nvSpPr>
        <p:spPr>
          <a:xfrm>
            <a:off x="838200" y="5958870"/>
            <a:ext cx="10661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Отличительная особенность задачи – необходимость проводить </a:t>
            </a:r>
            <a:r>
              <a:rPr lang="ru-RU" b="1" dirty="0"/>
              <a:t>расчеты на подробных трехмерных сетках</a:t>
            </a:r>
            <a:r>
              <a:rPr lang="ru-RU" dirty="0"/>
              <a:t>, что возможно лишь с использованием </a:t>
            </a:r>
            <a:r>
              <a:rPr lang="ru-RU" b="1" dirty="0"/>
              <a:t>суперкомпьютеров</a:t>
            </a:r>
          </a:p>
        </p:txBody>
      </p:sp>
    </p:spTree>
    <p:extLst>
      <p:ext uri="{BB962C8B-B14F-4D97-AF65-F5344CB8AC3E}">
        <p14:creationId xmlns:p14="http://schemas.microsoft.com/office/powerpoint/2010/main" val="1487130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54D04-CE2B-475A-8C85-2ECD2A93B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Турбулентная </a:t>
            </a:r>
            <a:r>
              <a:rPr lang="ru-RU" dirty="0" err="1"/>
              <a:t>термоконвекция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D51157-1372-4737-A675-BF216076BF05}"/>
              </a:ext>
            </a:extLst>
          </p:cNvPr>
          <p:cNvSpPr txBox="1"/>
          <p:nvPr/>
        </p:nvSpPr>
        <p:spPr>
          <a:xfrm>
            <a:off x="1958009" y="6123543"/>
            <a:ext cx="10386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Результаты расчетов сравниваются с </a:t>
            </a:r>
            <a:r>
              <a:rPr lang="ru-RU" b="1" dirty="0"/>
              <a:t>реальными экспериментальными данными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529F99-5F03-41D4-8DFE-03AFC8A37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25" y="1690688"/>
            <a:ext cx="5211597" cy="4212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E8E22A-E834-4C7B-9D6F-305F08E315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047" y="1616355"/>
            <a:ext cx="5278848" cy="4357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3056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153371-3BCD-4726-9698-B309F0482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Взаимодействие жидкости и упругих тел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157A63-FB05-4987-B956-E9FBB6525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42" y="3081130"/>
            <a:ext cx="5356128" cy="29137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4FB2FC-BDFD-45E4-9D6E-EBFCB8213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311" y="2826638"/>
            <a:ext cx="5412877" cy="34227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E68B6-1F0F-42BE-B7DC-67111303AE82}"/>
              </a:ext>
            </a:extLst>
          </p:cNvPr>
          <p:cNvSpPr txBox="1"/>
          <p:nvPr/>
        </p:nvSpPr>
        <p:spPr>
          <a:xfrm>
            <a:off x="1480930" y="6155983"/>
            <a:ext cx="2697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Физический эксперимент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F78113-9AE4-432D-829F-566C262CF91F}"/>
              </a:ext>
            </a:extLst>
          </p:cNvPr>
          <p:cNvSpPr txBox="1"/>
          <p:nvPr/>
        </p:nvSpPr>
        <p:spPr>
          <a:xfrm>
            <a:off x="7149547" y="6155983"/>
            <a:ext cx="391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Сложные неструктурированные сетки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B89674AE-899A-41B2-8373-0E312E928315}"/>
              </a:ext>
            </a:extLst>
          </p:cNvPr>
          <p:cNvCxnSpPr/>
          <p:nvPr/>
        </p:nvCxnSpPr>
        <p:spPr>
          <a:xfrm>
            <a:off x="4780722" y="6340649"/>
            <a:ext cx="198782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902FA12-A5FF-4948-9816-094FAB25AE9C}"/>
              </a:ext>
            </a:extLst>
          </p:cNvPr>
          <p:cNvSpPr txBox="1"/>
          <p:nvPr/>
        </p:nvSpPr>
        <p:spPr>
          <a:xfrm>
            <a:off x="541610" y="1650506"/>
            <a:ext cx="11108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Особенность задачи – как течение жидкости влияет на колебание тела, так и колебание тела влияет на течение жидкости =</a:t>
            </a:r>
            <a:r>
              <a:rPr lang="en-US" dirty="0"/>
              <a:t>&gt; </a:t>
            </a:r>
            <a:r>
              <a:rPr lang="ru-RU" dirty="0"/>
              <a:t>нужны </a:t>
            </a:r>
            <a:r>
              <a:rPr lang="ru-RU" b="1" dirty="0"/>
              <a:t>бесшовные алгоритмы математического моделирования</a:t>
            </a:r>
            <a:r>
              <a:rPr lang="ru-RU" dirty="0"/>
              <a:t>, учитывающие взаимодействие объектов, отвечающих разным физическим законам</a:t>
            </a:r>
          </a:p>
        </p:txBody>
      </p:sp>
    </p:spTree>
    <p:extLst>
      <p:ext uri="{BB962C8B-B14F-4D97-AF65-F5344CB8AC3E}">
        <p14:creationId xmlns:p14="http://schemas.microsoft.com/office/powerpoint/2010/main" val="4011387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8E9CF0D-B66B-4246-8966-CDE3D19F7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Взаимодействие жидкости и упругих тел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65FF64-787A-4FEE-837E-34F8A9BA3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78496"/>
            <a:ext cx="5198401" cy="38563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36FF87-90FF-4237-BEC9-1B58ED84DAAE}"/>
              </a:ext>
            </a:extLst>
          </p:cNvPr>
          <p:cNvSpPr txBox="1"/>
          <p:nvPr/>
        </p:nvSpPr>
        <p:spPr>
          <a:xfrm>
            <a:off x="1789043" y="6123543"/>
            <a:ext cx="323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Колебания подвижного канала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C2F24B-5A81-4E00-A8ED-0AC95C08A82F}"/>
              </a:ext>
            </a:extLst>
          </p:cNvPr>
          <p:cNvSpPr txBox="1"/>
          <p:nvPr/>
        </p:nvSpPr>
        <p:spPr>
          <a:xfrm>
            <a:off x="7368208" y="6123543"/>
            <a:ext cx="3985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Распространение колебаний на стыке жидкости и упругого тела</a:t>
            </a:r>
          </a:p>
        </p:txBody>
      </p:sp>
      <p:pic>
        <p:nvPicPr>
          <p:cNvPr id="10" name="Переход колебаний">
            <a:hlinkClick r:id="" action="ppaction://media"/>
            <a:extLst>
              <a:ext uri="{FF2B5EF4-FFF2-40B4-BE49-F238E27FC236}">
                <a16:creationId xmlns:a16="http://schemas.microsoft.com/office/drawing/2014/main" id="{958F5BBE-AC9D-428C-B884-7AD863628E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0868" y="1768125"/>
            <a:ext cx="4460759" cy="396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6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96878-609C-451B-96B7-12474CDDC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254" y="12161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Вибрационное горение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DA1936-2C93-41AB-8241-EA76FB81A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28" y="1312396"/>
            <a:ext cx="5937954" cy="24790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2A875C-44D9-4322-B8AA-42BB3E9C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9" y="949280"/>
            <a:ext cx="3843477" cy="3085051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522E0DD0-6ED1-422F-B014-8A4B10912B21}"/>
              </a:ext>
            </a:extLst>
          </p:cNvPr>
          <p:cNvSpPr/>
          <p:nvPr/>
        </p:nvSpPr>
        <p:spPr>
          <a:xfrm>
            <a:off x="4483243" y="1225035"/>
            <a:ext cx="1380705" cy="2479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78A810-74F4-492E-8567-DC2873BA3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219" y="3926672"/>
            <a:ext cx="3940110" cy="2561996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7FAE9248-ADEC-4AEA-9DB2-36788A682546}"/>
              </a:ext>
            </a:extLst>
          </p:cNvPr>
          <p:cNvSpPr/>
          <p:nvPr/>
        </p:nvSpPr>
        <p:spPr>
          <a:xfrm rot="20926506">
            <a:off x="8946989" y="1478355"/>
            <a:ext cx="1666369" cy="10392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12471B58-88B3-4733-AAC1-8D26DE2886BC}"/>
              </a:ext>
            </a:extLst>
          </p:cNvPr>
          <p:cNvCxnSpPr>
            <a:cxnSpLocks/>
          </p:cNvCxnSpPr>
          <p:nvPr/>
        </p:nvCxnSpPr>
        <p:spPr>
          <a:xfrm>
            <a:off x="5707228" y="1699274"/>
            <a:ext cx="224851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7C127B42-13A6-444A-B0D5-9FF9543B83F9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6869925" y="2160177"/>
            <a:ext cx="2093002" cy="20626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060ABA7-4239-4CC1-AF02-7C1239A8518D}"/>
              </a:ext>
            </a:extLst>
          </p:cNvPr>
          <p:cNvSpPr txBox="1"/>
          <p:nvPr/>
        </p:nvSpPr>
        <p:spPr>
          <a:xfrm>
            <a:off x="4575500" y="3715091"/>
            <a:ext cx="1063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Турбина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79FE2C-98D8-4412-AC15-EEA56DDB0F70}"/>
              </a:ext>
            </a:extLst>
          </p:cNvPr>
          <p:cNvSpPr txBox="1"/>
          <p:nvPr/>
        </p:nvSpPr>
        <p:spPr>
          <a:xfrm>
            <a:off x="7996755" y="4078957"/>
            <a:ext cx="291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Множество камер сгорания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C767D3-8E9C-4705-B29D-AAB8797AD8FF}"/>
              </a:ext>
            </a:extLst>
          </p:cNvPr>
          <p:cNvSpPr txBox="1"/>
          <p:nvPr/>
        </p:nvSpPr>
        <p:spPr>
          <a:xfrm>
            <a:off x="3435897" y="6488668"/>
            <a:ext cx="1862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Камера сгорания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D6E940E3-FC75-4DAD-95DA-571D20AEB52F}"/>
              </a:ext>
            </a:extLst>
          </p:cNvPr>
          <p:cNvSpPr/>
          <p:nvPr/>
        </p:nvSpPr>
        <p:spPr>
          <a:xfrm>
            <a:off x="6112566" y="5134439"/>
            <a:ext cx="853843" cy="3482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FEEB17-9B34-44BC-B46E-A158794C8205}"/>
              </a:ext>
            </a:extLst>
          </p:cNvPr>
          <p:cNvSpPr txBox="1"/>
          <p:nvPr/>
        </p:nvSpPr>
        <p:spPr>
          <a:xfrm>
            <a:off x="7033720" y="4708391"/>
            <a:ext cx="3555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Начинать стоит с моделирования </a:t>
            </a:r>
            <a:r>
              <a:rPr lang="ru-RU" dirty="0" err="1"/>
              <a:t>термоакустической</a:t>
            </a:r>
            <a:r>
              <a:rPr lang="ru-RU" dirty="0"/>
              <a:t> неустойчивости в одиночной камере сгорания.</a:t>
            </a:r>
          </a:p>
        </p:txBody>
      </p:sp>
    </p:spTree>
    <p:extLst>
      <p:ext uri="{BB962C8B-B14F-4D97-AF65-F5344CB8AC3E}">
        <p14:creationId xmlns:p14="http://schemas.microsoft.com/office/powerpoint/2010/main" val="3978845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5E1AE6E-1C87-4C11-8E62-898250685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191" y="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Вибрационное горение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3EE59D-4CE4-4A38-A034-D3399027A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9" y="1176476"/>
            <a:ext cx="5335901" cy="47453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005A97-9344-4F84-A34E-1417489A8C50}"/>
              </a:ext>
            </a:extLst>
          </p:cNvPr>
          <p:cNvSpPr txBox="1"/>
          <p:nvPr/>
        </p:nvSpPr>
        <p:spPr>
          <a:xfrm>
            <a:off x="1083365" y="5921843"/>
            <a:ext cx="4836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Нарастание колебаний газа в камере сгорания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E4DF67-8FC4-4AF2-958D-5DE50E211E31}"/>
              </a:ext>
            </a:extLst>
          </p:cNvPr>
          <p:cNvSpPr txBox="1"/>
          <p:nvPr/>
        </p:nvSpPr>
        <p:spPr>
          <a:xfrm>
            <a:off x="6354417" y="1729409"/>
            <a:ext cx="54930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Для предсказания </a:t>
            </a:r>
            <a:r>
              <a:rPr lang="ru-RU" dirty="0" err="1"/>
              <a:t>термоакустической</a:t>
            </a:r>
            <a:r>
              <a:rPr lang="ru-RU" dirty="0"/>
              <a:t> неустойчивости важно использовать </a:t>
            </a:r>
            <a:r>
              <a:rPr lang="ru-RU" b="1" dirty="0" err="1"/>
              <a:t>бездиссипативные</a:t>
            </a:r>
            <a:r>
              <a:rPr lang="ru-RU" b="1" dirty="0"/>
              <a:t> (без схемной вязкости) схемы</a:t>
            </a:r>
            <a:r>
              <a:rPr lang="ru-RU" dirty="0"/>
              <a:t>.</a:t>
            </a:r>
          </a:p>
          <a:p>
            <a:r>
              <a:rPr lang="ru-RU" dirty="0"/>
              <a:t>Большая часть широко используемых схем такую задачу решить не может!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437AA1-71A2-4835-A685-D722A57BB534}"/>
              </a:ext>
            </a:extLst>
          </p:cNvPr>
          <p:cNvSpPr txBox="1"/>
          <p:nvPr/>
        </p:nvSpPr>
        <p:spPr>
          <a:xfrm>
            <a:off x="6423991" y="3935896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Также необходимо использовать </a:t>
            </a:r>
            <a:r>
              <a:rPr lang="ru-RU" b="1" dirty="0"/>
              <a:t>сложные модели горения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C589D540-7B27-4623-900D-BEB69C055099}"/>
              </a:ext>
            </a:extLst>
          </p:cNvPr>
          <p:cNvCxnSpPr>
            <a:cxnSpLocks/>
          </p:cNvCxnSpPr>
          <p:nvPr/>
        </p:nvCxnSpPr>
        <p:spPr>
          <a:xfrm>
            <a:off x="8885583" y="4512653"/>
            <a:ext cx="0" cy="8644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51D7F62-6A55-4538-B546-947055FB19CE}"/>
              </a:ext>
            </a:extLst>
          </p:cNvPr>
          <p:cNvSpPr txBox="1"/>
          <p:nvPr/>
        </p:nvSpPr>
        <p:spPr>
          <a:xfrm>
            <a:off x="7066559" y="5552511"/>
            <a:ext cx="363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Тесное сотрудничество с физиками</a:t>
            </a:r>
          </a:p>
        </p:txBody>
      </p:sp>
    </p:spTree>
    <p:extLst>
      <p:ext uri="{BB962C8B-B14F-4D97-AF65-F5344CB8AC3E}">
        <p14:creationId xmlns:p14="http://schemas.microsoft.com/office/powerpoint/2010/main" val="37699280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29b1cf1f4cb4e910457a48c7c81b26b7</Template>
  <TotalTime>2714</TotalTime>
  <Words>925</Words>
  <Application>Microsoft Office PowerPoint</Application>
  <PresentationFormat>Широкоэкранный</PresentationFormat>
  <Paragraphs>123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Спецсеминар  “Индустриальная Математика”</vt:lpstr>
      <vt:lpstr>Научные руководители спецсеминара</vt:lpstr>
      <vt:lpstr>Основные направления исследований</vt:lpstr>
      <vt:lpstr>Турбулентная термоконвекция</vt:lpstr>
      <vt:lpstr>Турбулентная термоконвекция</vt:lpstr>
      <vt:lpstr>Взаимодействие жидкости и упругих тел</vt:lpstr>
      <vt:lpstr>Взаимодействие жидкости и упругих тел</vt:lpstr>
      <vt:lpstr>Вибрационное горение</vt:lpstr>
      <vt:lpstr>Вибрационное горение</vt:lpstr>
      <vt:lpstr>Расчеты на неструктурированных сетках</vt:lpstr>
      <vt:lpstr>Вычислительная океанология</vt:lpstr>
      <vt:lpstr>Лабораторные эксперименты</vt:lpstr>
      <vt:lpstr>Белое море</vt:lpstr>
      <vt:lpstr>Цунами</vt:lpstr>
      <vt:lpstr>Исследование свойств разностных схем</vt:lpstr>
      <vt:lpstr>Гранты и сотрудничество</vt:lpstr>
      <vt:lpstr>Контактная информация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Спецсеминар “Индустриальная Математика”</dc:title>
  <dc:creator>Никита Афанасьев</dc:creator>
  <cp:lastModifiedBy>Никита Афанасьев</cp:lastModifiedBy>
  <cp:revision>53</cp:revision>
  <dcterms:created xsi:type="dcterms:W3CDTF">2021-04-10T13:26:31Z</dcterms:created>
  <dcterms:modified xsi:type="dcterms:W3CDTF">2021-04-12T10:40:35Z</dcterms:modified>
</cp:coreProperties>
</file>